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55183A8-A65D-468E-931A-614898C8D979}">
  <a:tblStyle styleId="{D55183A8-A65D-468E-931A-614898C8D979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5.jpg"/><Relationship Id="rId6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gif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gif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692700" y="363575"/>
            <a:ext cx="76302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4400"/>
              <a:t>Redes Neurais Convolucionais com </a:t>
            </a:r>
            <a:r>
              <a:rPr i="1" lang="pt-BR" sz="4400"/>
              <a:t>TensorFlow</a:t>
            </a:r>
            <a:r>
              <a:rPr lang="pt-BR" sz="4400"/>
              <a:t>: Teoria e Prática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997500" y="2529325"/>
            <a:ext cx="72540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000"/>
              <a:t>Flávio Araújo, Allan Carneiro, Romuere Silva, Fátima Medeiros e Daniela Ushizima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pt-BR" sz="1600"/>
              <a:t>flavio86@ufpi.edu.br</a:t>
            </a:r>
          </a:p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13800"/>
            <a:ext cx="2349124" cy="10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-7"/>
            <a:ext cx="1049575" cy="12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5">
            <a:alphaModFix/>
          </a:blip>
          <a:srcRect b="22726" l="0" r="0" t="0"/>
          <a:stretch/>
        </p:blipFill>
        <p:spPr>
          <a:xfrm>
            <a:off x="8094425" y="0"/>
            <a:ext cx="1049575" cy="133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6925" y="4230674"/>
            <a:ext cx="1947075" cy="91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Três Tipos de Imagens</a:t>
            </a:r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141" name="Shape 141"/>
          <p:cNvSpPr txBox="1"/>
          <p:nvPr/>
        </p:nvSpPr>
        <p:spPr>
          <a:xfrm>
            <a:off x="3229158" y="3285950"/>
            <a:ext cx="29034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Nível de cinza: composta por níveis de cinza que variam de 0 (preto) a 255 (branco);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15611" l="0" r="0" t="0"/>
          <a:stretch/>
        </p:blipFill>
        <p:spPr>
          <a:xfrm>
            <a:off x="163949" y="876099"/>
            <a:ext cx="2968373" cy="18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15611" l="0" r="0" t="0"/>
          <a:stretch/>
        </p:blipFill>
        <p:spPr>
          <a:xfrm>
            <a:off x="163949" y="3018625"/>
            <a:ext cx="2968373" cy="18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</a:blip>
          <a:srcRect b="15611" l="0" r="0" t="0"/>
          <a:stretch/>
        </p:blipFill>
        <p:spPr>
          <a:xfrm>
            <a:off x="6052783" y="799898"/>
            <a:ext cx="2968373" cy="18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3241000" y="1180900"/>
            <a:ext cx="22791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Colorida: União de 3 imagens nível de cinza.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6281425" y="2640900"/>
            <a:ext cx="25872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Binária: composta por duas cores, o preto (0) e o branco (1);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Processo de Aprendizagem</a:t>
            </a: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153" name="Shape 153"/>
          <p:cNvSpPr txBox="1"/>
          <p:nvPr/>
        </p:nvSpPr>
        <p:spPr>
          <a:xfrm>
            <a:off x="83100" y="693250"/>
            <a:ext cx="87786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Dados os grupos abaixo: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10217" r="10272" t="0"/>
          <a:stretch/>
        </p:blipFill>
        <p:spPr>
          <a:xfrm>
            <a:off x="818050" y="1161625"/>
            <a:ext cx="2391649" cy="16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781" y="1247800"/>
            <a:ext cx="2401868" cy="15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815525" y="2793425"/>
            <a:ext cx="46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(a)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6357625" y="2793425"/>
            <a:ext cx="46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(b)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0837" y="3654722"/>
            <a:ext cx="2346824" cy="11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674100" y="3848987"/>
            <a:ext cx="24957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A qual grupo esse objeto pertence?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Processo de Aprendizagem</a:t>
            </a: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166" name="Shape 166"/>
          <p:cNvSpPr txBox="1"/>
          <p:nvPr/>
        </p:nvSpPr>
        <p:spPr>
          <a:xfrm>
            <a:off x="83100" y="693250"/>
            <a:ext cx="87786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Dados os grupos abaixo: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0" l="10217" r="10272" t="0"/>
          <a:stretch/>
        </p:blipFill>
        <p:spPr>
          <a:xfrm>
            <a:off x="818050" y="1161625"/>
            <a:ext cx="2391649" cy="16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781" y="1247800"/>
            <a:ext cx="2401868" cy="15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1815525" y="2793425"/>
            <a:ext cx="46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(a)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6357625" y="2793425"/>
            <a:ext cx="46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(b)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674100" y="3848987"/>
            <a:ext cx="24957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A qual grupo esse objeto pertence?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045211" y="3456936"/>
            <a:ext cx="1535074" cy="16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Processo de Aprendizagem</a:t>
            </a: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179" name="Shape 179"/>
          <p:cNvSpPr txBox="1"/>
          <p:nvPr/>
        </p:nvSpPr>
        <p:spPr>
          <a:xfrm>
            <a:off x="83100" y="693250"/>
            <a:ext cx="87786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Dados os grupos abaixo: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10217" r="10272" t="0"/>
          <a:stretch/>
        </p:blipFill>
        <p:spPr>
          <a:xfrm>
            <a:off x="818050" y="1161625"/>
            <a:ext cx="2391649" cy="16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781" y="1247800"/>
            <a:ext cx="2401868" cy="15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1815525" y="2793425"/>
            <a:ext cx="46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(a)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6357625" y="2793425"/>
            <a:ext cx="46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(b)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74100" y="3848987"/>
            <a:ext cx="24957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A qual grupo esse objeto pertence?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400" y="3684949"/>
            <a:ext cx="1741550" cy="13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Processo de Aprendizagem</a:t>
            </a: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192" name="Shape 192"/>
          <p:cNvSpPr txBox="1"/>
          <p:nvPr/>
        </p:nvSpPr>
        <p:spPr>
          <a:xfrm>
            <a:off x="83100" y="693250"/>
            <a:ext cx="87786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Dados os grupos abaixo: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10217" r="10272" t="0"/>
          <a:stretch/>
        </p:blipFill>
        <p:spPr>
          <a:xfrm>
            <a:off x="513250" y="1161625"/>
            <a:ext cx="2391649" cy="16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381" y="1247800"/>
            <a:ext cx="2401868" cy="15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1510725" y="2793425"/>
            <a:ext cx="46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(a)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4528825" y="2793425"/>
            <a:ext cx="46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(b)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74100" y="3848987"/>
            <a:ext cx="24957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A qual grupo esse objeto pertence?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400" y="3684949"/>
            <a:ext cx="1741550" cy="13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6849" y="1247787"/>
            <a:ext cx="2131086" cy="15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7424425" y="2793425"/>
            <a:ext cx="46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/>
              <a:t>(c)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Processo de Aprendizagem</a:t>
            </a:r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207" name="Shape 207"/>
          <p:cNvSpPr txBox="1"/>
          <p:nvPr/>
        </p:nvSpPr>
        <p:spPr>
          <a:xfrm>
            <a:off x="83100" y="769450"/>
            <a:ext cx="87786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Certamente, sua decisão foi tomada com base no </a:t>
            </a:r>
            <a:r>
              <a:rPr b="1" lang="pt-BR" sz="1800"/>
              <a:t>grau de similaridade</a:t>
            </a:r>
            <a:r>
              <a:rPr lang="pt-BR" sz="1800"/>
              <a:t> entre o objeto desconhecido e os grupos conhecidos;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lang="pt-BR" sz="1800"/>
              <a:t>Conhecidos como </a:t>
            </a:r>
            <a:r>
              <a:rPr b="1" lang="pt-BR" sz="1800"/>
              <a:t>características</a:t>
            </a:r>
            <a:r>
              <a:rPr lang="pt-BR" sz="1800"/>
              <a:t>, </a:t>
            </a:r>
            <a:r>
              <a:rPr b="1" lang="pt-BR" sz="1800"/>
              <a:t>atributos</a:t>
            </a:r>
            <a:r>
              <a:rPr lang="pt-BR" sz="1800"/>
              <a:t> ou </a:t>
            </a:r>
            <a:r>
              <a:rPr b="1" i="1" lang="pt-BR" sz="1800"/>
              <a:t>features</a:t>
            </a:r>
            <a:r>
              <a:rPr lang="pt-BR" sz="1800"/>
              <a:t>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A extração de </a:t>
            </a:r>
            <a:r>
              <a:rPr i="1" lang="pt-BR" sz="1800">
                <a:solidFill>
                  <a:schemeClr val="dk1"/>
                </a:solidFill>
              </a:rPr>
              <a:t>features</a:t>
            </a:r>
            <a:r>
              <a:rPr lang="pt-BR" sz="1800">
                <a:solidFill>
                  <a:schemeClr val="dk1"/>
                </a:solidFill>
              </a:rPr>
              <a:t> requer:</a:t>
            </a: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Conhecimento do domínio do problema;</a:t>
            </a: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Algumas vezes os problemas são bem específicos;</a:t>
            </a: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Em aplicações industriais isso representa 90% do tempo.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Métodos </a:t>
            </a:r>
            <a:r>
              <a:rPr lang="pt-BR"/>
              <a:t>Tradicional X </a:t>
            </a:r>
            <a:r>
              <a:rPr i="1" lang="pt-BR"/>
              <a:t>Deep Learning</a:t>
            </a:r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174" y="842275"/>
            <a:ext cx="6160300" cy="39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O que é </a:t>
            </a:r>
            <a:r>
              <a:rPr i="1" lang="pt-BR"/>
              <a:t>Deep Learning</a:t>
            </a:r>
            <a:r>
              <a:rPr lang="pt-BR"/>
              <a:t>?</a:t>
            </a: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221" name="Shape 221"/>
          <p:cNvSpPr txBox="1"/>
          <p:nvPr/>
        </p:nvSpPr>
        <p:spPr>
          <a:xfrm>
            <a:off x="219600" y="922525"/>
            <a:ext cx="84723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Múltiplas definições, porém todas possuem em comum: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buSzPct val="100000"/>
              <a:buChar char="○"/>
            </a:pPr>
            <a:r>
              <a:rPr b="1" lang="pt-BR" sz="1800"/>
              <a:t>Múltiplas camadas </a:t>
            </a:r>
            <a:r>
              <a:rPr lang="pt-BR" sz="1800"/>
              <a:t>de unidades de processamento;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pt-BR" sz="1800"/>
              <a:t>As camadas formam uma hierarquia de features </a:t>
            </a:r>
            <a:r>
              <a:rPr i="1" lang="pt-BR" sz="1800"/>
              <a:t>low-level</a:t>
            </a:r>
            <a:r>
              <a:rPr lang="pt-BR" sz="1800"/>
              <a:t> para </a:t>
            </a:r>
            <a:r>
              <a:rPr i="1" lang="pt-BR" sz="1800"/>
              <a:t>high-level</a:t>
            </a:r>
            <a:r>
              <a:rPr lang="pt-BR" sz="18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650" y="2526549"/>
            <a:ext cx="4003499" cy="21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O que é </a:t>
            </a:r>
            <a:r>
              <a:rPr i="1" lang="pt-BR"/>
              <a:t>Deep Learning</a:t>
            </a:r>
            <a:r>
              <a:rPr lang="pt-BR"/>
              <a:t>?</a:t>
            </a: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229" name="Shape 229"/>
          <p:cNvSpPr txBox="1"/>
          <p:nvPr/>
        </p:nvSpPr>
        <p:spPr>
          <a:xfrm>
            <a:off x="219600" y="922525"/>
            <a:ext cx="43539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Em 1998 Yann LeCun e seus colaboradores desenvolveram uma rede para reconhecimento de dígitos manuais</a:t>
            </a:r>
            <a:r>
              <a:rPr lang="pt-BR" sz="1800"/>
              <a:t>: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b="1" lang="pt-BR" sz="1800"/>
              <a:t>SVM</a:t>
            </a:r>
            <a:r>
              <a:rPr lang="pt-BR" sz="1800"/>
              <a:t> classifica corretamente </a:t>
            </a:r>
            <a:r>
              <a:rPr b="1" lang="pt-BR" sz="1800"/>
              <a:t>9.435</a:t>
            </a:r>
            <a:r>
              <a:rPr lang="pt-BR" sz="1800"/>
              <a:t> de 10.000;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b="1" lang="pt-BR" sz="1800"/>
              <a:t>SVM com otimização</a:t>
            </a:r>
            <a:r>
              <a:rPr lang="pt-BR" sz="1800"/>
              <a:t> de </a:t>
            </a:r>
            <a:r>
              <a:rPr lang="pt-BR" sz="1800"/>
              <a:t>hiperparâmetros </a:t>
            </a:r>
            <a:r>
              <a:rPr lang="pt-BR" sz="1800"/>
              <a:t>classifica corretamente  </a:t>
            </a:r>
            <a:r>
              <a:rPr b="1" lang="pt-BR" sz="1800"/>
              <a:t>98.5%</a:t>
            </a:r>
            <a:r>
              <a:rPr lang="pt-BR" sz="1800"/>
              <a:t>;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lang="pt-BR" sz="1800"/>
              <a:t>Atualmente o recorde de acerto é </a:t>
            </a:r>
            <a:r>
              <a:rPr b="1" lang="pt-BR" sz="1800"/>
              <a:t>9.979</a:t>
            </a:r>
            <a:r>
              <a:rPr lang="pt-BR" sz="1800"/>
              <a:t> de 10.000. 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358" y="762925"/>
            <a:ext cx="4353792" cy="36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86150" y="1904400"/>
            <a:ext cx="27717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pt-BR" sz="5800"/>
              <a:t>LeNet</a:t>
            </a: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Motivação (Aplicações)</a:t>
            </a:r>
          </a:p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67" name="Shape 67"/>
          <p:cNvSpPr txBox="1"/>
          <p:nvPr/>
        </p:nvSpPr>
        <p:spPr>
          <a:xfrm>
            <a:off x="219600" y="922525"/>
            <a:ext cx="84723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1800"/>
              <a:t>Descrição de Cenários: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00" y="1527599"/>
            <a:ext cx="8738599" cy="324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Estrutura da </a:t>
            </a:r>
            <a:r>
              <a:rPr i="1" lang="pt-BR"/>
              <a:t>LeNet</a:t>
            </a:r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243" name="Shape 243"/>
          <p:cNvSpPr txBox="1"/>
          <p:nvPr/>
        </p:nvSpPr>
        <p:spPr>
          <a:xfrm>
            <a:off x="219600" y="922525"/>
            <a:ext cx="86112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A </a:t>
            </a:r>
            <a:r>
              <a:rPr i="1" lang="pt-BR" sz="1800"/>
              <a:t>LeNet</a:t>
            </a:r>
            <a:r>
              <a:rPr lang="pt-BR" sz="1800"/>
              <a:t> é formada por 3 camadas principais e cada uma dessas possui uma função específica na propagação do sinal de entrada</a:t>
            </a:r>
            <a:r>
              <a:rPr lang="pt-BR" sz="1800"/>
              <a:t>: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" y="2219224"/>
            <a:ext cx="8611199" cy="266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648000" y="1980600"/>
            <a:ext cx="7848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5800"/>
              <a:t>Camada Convolucional</a:t>
            </a: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Camada Convolucional</a:t>
            </a: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257" name="Shape 257"/>
          <p:cNvSpPr txBox="1"/>
          <p:nvPr/>
        </p:nvSpPr>
        <p:spPr>
          <a:xfrm>
            <a:off x="83100" y="769450"/>
            <a:ext cx="88746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Consiste</a:t>
            </a:r>
            <a:r>
              <a:rPr lang="pt-BR" sz="1800"/>
              <a:t> num conjunto de filtros com dimensões reduzidas, mas que se </a:t>
            </a:r>
            <a:r>
              <a:rPr lang="pt-BR" sz="1800"/>
              <a:t>estendem</a:t>
            </a:r>
            <a:r>
              <a:rPr lang="pt-BR" sz="1800"/>
              <a:t> por toda a profundidade de um volume de entrada, em outras </a:t>
            </a:r>
            <a:r>
              <a:rPr lang="pt-BR" sz="1800"/>
              <a:t>palavras</a:t>
            </a:r>
            <a:r>
              <a:rPr lang="pt-BR" sz="1800"/>
              <a:t>, se a entrada possui profundidade 3, os filtros também terão profundidade 3;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Durante o processo de treinamento da rede os valores dos filtros são ajustados para que sejam ativados na presença de características importantes dos volumes de entrada, como orientação de bordas e manchas de cores;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Nessa camada é realizado a convolução entre os filtros convolucionais e o volume de entrada, em seguida os valores resultantes passam por uma função de ativação.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75" y="3041825"/>
            <a:ext cx="2823099" cy="20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/>
          <p:nvPr/>
        </p:nvSpPr>
        <p:spPr>
          <a:xfrm>
            <a:off x="929850" y="2507474"/>
            <a:ext cx="11358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83100" y="-12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Camada Convolucional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62" y="560524"/>
            <a:ext cx="7735727" cy="24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261903" y="1902200"/>
            <a:ext cx="867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100 x 100 </a:t>
            </a:r>
          </a:p>
        </p:txBody>
      </p:sp>
      <p:sp>
        <p:nvSpPr>
          <p:cNvPr id="267" name="Shape 267"/>
          <p:cNvSpPr/>
          <p:nvPr/>
        </p:nvSpPr>
        <p:spPr>
          <a:xfrm>
            <a:off x="6925850" y="3467693"/>
            <a:ext cx="1028700" cy="1028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7075800" y="4452531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100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6512534" y="3897700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100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6794812" y="3326021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64</a:t>
            </a:r>
          </a:p>
        </p:txBody>
      </p:sp>
      <p:cxnSp>
        <p:nvCxnSpPr>
          <p:cNvPr id="271" name="Shape 271"/>
          <p:cNvCxnSpPr/>
          <p:nvPr/>
        </p:nvCxnSpPr>
        <p:spPr>
          <a:xfrm>
            <a:off x="1489375" y="3080174"/>
            <a:ext cx="838200" cy="4346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2" name="Shape 272"/>
          <p:cNvCxnSpPr/>
          <p:nvPr/>
        </p:nvCxnSpPr>
        <p:spPr>
          <a:xfrm>
            <a:off x="5400675" y="3767512"/>
            <a:ext cx="76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3" name="Shape 2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274" name="Shape 274"/>
          <p:cNvSpPr txBox="1"/>
          <p:nvPr/>
        </p:nvSpPr>
        <p:spPr>
          <a:xfrm>
            <a:off x="8030750" y="3669900"/>
            <a:ext cx="9567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Volume de saída</a:t>
            </a:r>
          </a:p>
        </p:txBody>
      </p:sp>
      <p:sp>
        <p:nvSpPr>
          <p:cNvPr id="275" name="Shape 275"/>
          <p:cNvSpPr/>
          <p:nvPr/>
        </p:nvSpPr>
        <p:spPr>
          <a:xfrm>
            <a:off x="5187500" y="3869525"/>
            <a:ext cx="1135800" cy="6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5277050" y="3797491"/>
            <a:ext cx="9567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Função de Ativação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Camada Convolucional</a:t>
            </a:r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283" name="Shape 283"/>
          <p:cNvSpPr txBox="1"/>
          <p:nvPr/>
        </p:nvSpPr>
        <p:spPr>
          <a:xfrm>
            <a:off x="83100" y="769450"/>
            <a:ext cx="88746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Existem três parâmetros que controlam as dimensões do volume de saída: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b="1" lang="pt-BR" sz="1800"/>
              <a:t>Profundidade (</a:t>
            </a:r>
            <a:r>
              <a:rPr b="1" i="1" lang="pt-BR" sz="1800"/>
              <a:t>Depth</a:t>
            </a:r>
            <a:r>
              <a:rPr b="1" lang="pt-BR" sz="1800"/>
              <a:t>)</a:t>
            </a:r>
            <a:r>
              <a:rPr lang="pt-BR" sz="1800"/>
              <a:t>: quantidade de filtros na camada;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b="1" lang="pt-BR" sz="1800"/>
              <a:t>Passo (</a:t>
            </a:r>
            <a:r>
              <a:rPr b="1" i="1" lang="pt-BR" sz="1800"/>
              <a:t>Stride</a:t>
            </a:r>
            <a:r>
              <a:rPr b="1" lang="pt-BR" sz="1800"/>
              <a:t>):</a:t>
            </a:r>
            <a:r>
              <a:rPr lang="pt-BR" sz="1800"/>
              <a:t> tamanho do salto utilizado na convolução;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b="1" i="1" lang="pt-BR" sz="1800"/>
              <a:t>Zero-padding</a:t>
            </a:r>
            <a:r>
              <a:rPr lang="pt-BR" sz="1800"/>
              <a:t>: preenchimento das bordas do volume de entrada com zeros.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A profundidade do volume de saída sempre é igual a quantidade de filtros convolucionais da camada;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Mapa de Ativação</a:t>
            </a:r>
          </a:p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49423" l="0" r="0" t="1696"/>
          <a:stretch/>
        </p:blipFill>
        <p:spPr>
          <a:xfrm>
            <a:off x="661175" y="1331755"/>
            <a:ext cx="7776600" cy="380126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83100" y="769450"/>
            <a:ext cx="77766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Regiões ativadas pelos filtros convolucionais: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648000" y="1980600"/>
            <a:ext cx="7848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5800"/>
              <a:t>Camada de </a:t>
            </a:r>
            <a:r>
              <a:rPr i="1" lang="pt-BR" sz="5800"/>
              <a:t>Pooling</a:t>
            </a:r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Camada de </a:t>
            </a:r>
            <a:r>
              <a:rPr i="1" lang="pt-BR"/>
              <a:t>Pooling</a:t>
            </a:r>
          </a:p>
        </p:txBody>
      </p:sp>
      <p:sp>
        <p:nvSpPr>
          <p:cNvPr id="303" name="Shape 30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304" name="Shape 304"/>
          <p:cNvSpPr txBox="1"/>
          <p:nvPr/>
        </p:nvSpPr>
        <p:spPr>
          <a:xfrm>
            <a:off x="83100" y="769450"/>
            <a:ext cx="88746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Na operação de </a:t>
            </a:r>
            <a:r>
              <a:rPr i="1" lang="pt-BR" sz="1800"/>
              <a:t>pooling</a:t>
            </a:r>
            <a:r>
              <a:rPr lang="pt-BR" sz="1800"/>
              <a:t>, os valores pertencentes a uma determinada região do mapa de atributos, gerados pelas camadas convolucionais, são substituídos por alguma métrica dessa região;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Essa operação é útil para eliminar valores desprezíveis, </a:t>
            </a:r>
            <a:r>
              <a:rPr b="1" lang="pt-BR" sz="1800">
                <a:solidFill>
                  <a:schemeClr val="dk1"/>
                </a:solidFill>
              </a:rPr>
              <a:t>reduzindo a dimensão</a:t>
            </a:r>
            <a:r>
              <a:rPr lang="pt-BR" sz="1800">
                <a:solidFill>
                  <a:schemeClr val="dk1"/>
                </a:solidFill>
              </a:rPr>
              <a:t> da representação dos dados e </a:t>
            </a:r>
            <a:r>
              <a:rPr b="1" lang="pt-BR" sz="1800">
                <a:solidFill>
                  <a:schemeClr val="dk1"/>
                </a:solidFill>
              </a:rPr>
              <a:t>acelerando a computação</a:t>
            </a:r>
            <a:r>
              <a:rPr lang="pt-BR" sz="1800">
                <a:solidFill>
                  <a:schemeClr val="dk1"/>
                </a:solidFill>
              </a:rPr>
              <a:t> necessária para as próximas camadas, além de criar uma </a:t>
            </a:r>
            <a:r>
              <a:rPr b="1" lang="pt-BR" sz="1800">
                <a:solidFill>
                  <a:schemeClr val="dk1"/>
                </a:solidFill>
              </a:rPr>
              <a:t>invariância a pequenas mudanças e distorções locais</a:t>
            </a:r>
            <a:r>
              <a:rPr lang="pt-BR" sz="18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125" y="3022187"/>
            <a:ext cx="2323345" cy="21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2408684" y="2593225"/>
            <a:ext cx="867900" cy="4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83100" y="-12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Camada de </a:t>
            </a:r>
            <a:r>
              <a:rPr i="1" lang="pt-BR"/>
              <a:t>Pooling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62" y="560524"/>
            <a:ext cx="7735727" cy="24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263093" y="1902200"/>
            <a:ext cx="867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100 x 100</a:t>
            </a:r>
          </a:p>
        </p:txBody>
      </p:sp>
      <p:sp>
        <p:nvSpPr>
          <p:cNvPr id="314" name="Shape 314"/>
          <p:cNvSpPr/>
          <p:nvPr/>
        </p:nvSpPr>
        <p:spPr>
          <a:xfrm>
            <a:off x="7230650" y="3467693"/>
            <a:ext cx="1028700" cy="1028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7380600" y="4452531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5</a:t>
            </a:r>
            <a:r>
              <a:rPr lang="pt-BR" sz="1200"/>
              <a:t>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893534" y="3897700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5</a:t>
            </a:r>
            <a:r>
              <a:rPr lang="pt-BR" sz="1200"/>
              <a:t>0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7099612" y="3326021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64</a:t>
            </a:r>
          </a:p>
        </p:txBody>
      </p:sp>
      <p:cxnSp>
        <p:nvCxnSpPr>
          <p:cNvPr id="318" name="Shape 318"/>
          <p:cNvCxnSpPr/>
          <p:nvPr/>
        </p:nvCxnSpPr>
        <p:spPr>
          <a:xfrm>
            <a:off x="5952250" y="4072312"/>
            <a:ext cx="76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9" name="Shape 319"/>
          <p:cNvSpPr/>
          <p:nvPr/>
        </p:nvSpPr>
        <p:spPr>
          <a:xfrm>
            <a:off x="1210850" y="3467693"/>
            <a:ext cx="1028700" cy="1028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1360800" y="4452531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100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797534" y="3897700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100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079812" y="3326021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64</a:t>
            </a:r>
          </a:p>
        </p:txBody>
      </p:sp>
      <p:cxnSp>
        <p:nvCxnSpPr>
          <p:cNvPr id="323" name="Shape 323"/>
          <p:cNvCxnSpPr/>
          <p:nvPr/>
        </p:nvCxnSpPr>
        <p:spPr>
          <a:xfrm>
            <a:off x="2722337" y="3982037"/>
            <a:ext cx="76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4" name="Shape 324"/>
          <p:cNvCxnSpPr/>
          <p:nvPr/>
        </p:nvCxnSpPr>
        <p:spPr>
          <a:xfrm>
            <a:off x="2842634" y="3054783"/>
            <a:ext cx="1293600" cy="50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5" name="Shape 3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326" name="Shape 326"/>
          <p:cNvSpPr txBox="1"/>
          <p:nvPr/>
        </p:nvSpPr>
        <p:spPr>
          <a:xfrm>
            <a:off x="8292575" y="3593700"/>
            <a:ext cx="9567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Volume de saída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-83875" y="3635975"/>
            <a:ext cx="9567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Volume de entrada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83100" y="-12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Decomposição da imagem</a:t>
            </a:r>
          </a:p>
        </p:txBody>
      </p:sp>
      <p:sp>
        <p:nvSpPr>
          <p:cNvPr id="333" name="Shape 3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5724" l="-1265" r="9539" t="30033"/>
          <a:stretch/>
        </p:blipFill>
        <p:spPr>
          <a:xfrm>
            <a:off x="-34658" y="1128024"/>
            <a:ext cx="4193575" cy="166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408" y="1128025"/>
            <a:ext cx="4446291" cy="16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1501612" y="734425"/>
            <a:ext cx="12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500"/>
              <a:t>Convolução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5955900" y="734425"/>
            <a:ext cx="196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500"/>
              <a:t>Função de ativação</a:t>
            </a:r>
          </a:p>
        </p:txBody>
      </p:sp>
      <p:cxnSp>
        <p:nvCxnSpPr>
          <p:cNvPr id="338" name="Shape 338"/>
          <p:cNvCxnSpPr/>
          <p:nvPr/>
        </p:nvCxnSpPr>
        <p:spPr>
          <a:xfrm>
            <a:off x="4193591" y="1960224"/>
            <a:ext cx="562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339" name="Shape 3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824" y="3143474"/>
            <a:ext cx="4603700" cy="19625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stCxn id="335" idx="2"/>
            <a:endCxn id="339" idx="3"/>
          </p:cNvCxnSpPr>
          <p:nvPr/>
        </p:nvCxnSpPr>
        <p:spPr>
          <a:xfrm rot="5400000">
            <a:off x="6071404" y="3251574"/>
            <a:ext cx="1332300" cy="4140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341" name="Shape 341"/>
          <p:cNvSpPr txBox="1"/>
          <p:nvPr/>
        </p:nvSpPr>
        <p:spPr>
          <a:xfrm>
            <a:off x="1044412" y="3858625"/>
            <a:ext cx="12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500"/>
              <a:t>Pooling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Motivação </a:t>
            </a:r>
            <a:r>
              <a:rPr lang="pt-BR"/>
              <a:t>(Aplicações)</a:t>
            </a:r>
          </a:p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75" name="Shape 75"/>
          <p:cNvSpPr txBox="1"/>
          <p:nvPr/>
        </p:nvSpPr>
        <p:spPr>
          <a:xfrm>
            <a:off x="219600" y="922525"/>
            <a:ext cx="84723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1800"/>
              <a:t>Detecção de objetos: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0" y="1543437"/>
            <a:ext cx="8628976" cy="32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648000" y="1599600"/>
            <a:ext cx="7848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5800"/>
              <a:t>Camada Totalmente Conectada</a:t>
            </a:r>
          </a:p>
        </p:txBody>
      </p:sp>
      <p:sp>
        <p:nvSpPr>
          <p:cNvPr id="347" name="Shape 3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Camada Totalmente Conectada</a:t>
            </a:r>
          </a:p>
        </p:txBody>
      </p:sp>
      <p:sp>
        <p:nvSpPr>
          <p:cNvPr id="353" name="Shape 3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354" name="Shape 354"/>
          <p:cNvSpPr txBox="1"/>
          <p:nvPr/>
        </p:nvSpPr>
        <p:spPr>
          <a:xfrm>
            <a:off x="831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A saída das </a:t>
            </a:r>
            <a:r>
              <a:rPr b="1" lang="pt-BR" sz="1800"/>
              <a:t>camadas convolucionais</a:t>
            </a:r>
            <a:r>
              <a:rPr lang="pt-BR" sz="1800"/>
              <a:t> e de </a:t>
            </a:r>
            <a:r>
              <a:rPr b="1" i="1" lang="pt-BR" sz="1800"/>
              <a:t>pooling</a:t>
            </a:r>
            <a:r>
              <a:rPr lang="pt-BR" sz="1800"/>
              <a:t> representam os </a:t>
            </a:r>
            <a:r>
              <a:rPr b="1" lang="pt-BR" sz="1800"/>
              <a:t>features extraídos</a:t>
            </a:r>
            <a:r>
              <a:rPr lang="pt-BR" sz="1800"/>
              <a:t> das imagens de entradas, com isso, o objetivo das camadas </a:t>
            </a:r>
            <a:r>
              <a:rPr b="1" lang="pt-BR" sz="1800"/>
              <a:t>totalmente conectadas</a:t>
            </a:r>
            <a:r>
              <a:rPr lang="pt-BR" sz="1800"/>
              <a:t> é utilizar essas características para </a:t>
            </a:r>
            <a:r>
              <a:rPr b="1" lang="pt-BR" sz="1800"/>
              <a:t>classificar</a:t>
            </a:r>
            <a:r>
              <a:rPr lang="pt-BR" sz="1800"/>
              <a:t> </a:t>
            </a:r>
            <a:r>
              <a:rPr b="1" lang="pt-BR" sz="1800"/>
              <a:t>a imagem</a:t>
            </a:r>
            <a:r>
              <a:rPr lang="pt-BR" sz="1800"/>
              <a:t> em uma classe pré-determinada;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Essas camadas são formadas por unidades de processamento conhecidas como </a:t>
            </a:r>
            <a:r>
              <a:rPr b="1" lang="pt-BR" sz="1800">
                <a:solidFill>
                  <a:schemeClr val="dk1"/>
                </a:solidFill>
              </a:rPr>
              <a:t>neurônio</a:t>
            </a:r>
            <a:r>
              <a:rPr lang="pt-BR" sz="1800">
                <a:solidFill>
                  <a:schemeClr val="dk1"/>
                </a:solidFill>
              </a:rPr>
              <a:t>, e o termo "totalmente conectado" significa que </a:t>
            </a:r>
            <a:r>
              <a:rPr b="1" lang="pt-BR" sz="1800">
                <a:solidFill>
                  <a:schemeClr val="dk1"/>
                </a:solidFill>
              </a:rPr>
              <a:t>todos os neurônios</a:t>
            </a:r>
            <a:r>
              <a:rPr lang="pt-BR" sz="1800">
                <a:solidFill>
                  <a:schemeClr val="dk1"/>
                </a:solidFill>
              </a:rPr>
              <a:t> da uma camada </a:t>
            </a:r>
            <a:r>
              <a:rPr b="1" lang="pt-BR" sz="1800">
                <a:solidFill>
                  <a:schemeClr val="dk1"/>
                </a:solidFill>
              </a:rPr>
              <a:t>estão conectados</a:t>
            </a:r>
            <a:r>
              <a:rPr lang="pt-BR" sz="1800">
                <a:solidFill>
                  <a:schemeClr val="dk1"/>
                </a:solidFill>
              </a:rPr>
              <a:t> a t</a:t>
            </a:r>
            <a:r>
              <a:rPr b="1" lang="pt-BR" sz="1800">
                <a:solidFill>
                  <a:schemeClr val="dk1"/>
                </a:solidFill>
              </a:rPr>
              <a:t>odos os neurônios</a:t>
            </a:r>
            <a:r>
              <a:rPr lang="pt-BR" sz="1800">
                <a:solidFill>
                  <a:schemeClr val="dk1"/>
                </a:solidFill>
              </a:rPr>
              <a:t> da camada seguinte.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A </a:t>
            </a:r>
            <a:r>
              <a:rPr b="1" lang="pt-BR" sz="1800">
                <a:solidFill>
                  <a:schemeClr val="dk1"/>
                </a:solidFill>
              </a:rPr>
              <a:t>última camada</a:t>
            </a:r>
            <a:r>
              <a:rPr lang="pt-BR" sz="1800">
                <a:solidFill>
                  <a:schemeClr val="dk1"/>
                </a:solidFill>
              </a:rPr>
              <a:t> da rede utiliza </a:t>
            </a:r>
            <a:r>
              <a:rPr b="1" i="1" lang="pt-BR" sz="1800">
                <a:solidFill>
                  <a:schemeClr val="dk1"/>
                </a:solidFill>
              </a:rPr>
              <a:t>softmax</a:t>
            </a:r>
            <a:r>
              <a:rPr lang="pt-BR" sz="1800">
                <a:solidFill>
                  <a:schemeClr val="dk1"/>
                </a:solidFill>
              </a:rPr>
              <a:t> como função de ativação. Essa função recebe um vetor de valores e produz a </a:t>
            </a:r>
            <a:r>
              <a:rPr b="1" lang="pt-BR" sz="1800">
                <a:solidFill>
                  <a:schemeClr val="dk1"/>
                </a:solidFill>
              </a:rPr>
              <a:t>distribuição probabilística</a:t>
            </a:r>
            <a:r>
              <a:rPr lang="pt-BR" sz="1800">
                <a:solidFill>
                  <a:schemeClr val="dk1"/>
                </a:solidFill>
              </a:rPr>
              <a:t> da imagem de entrada pertencer a cada umas das classes na qual a rede foi treinada.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8385275" y="3529800"/>
            <a:ext cx="363300" cy="10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6893150" y="2638450"/>
            <a:ext cx="1279800" cy="3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83100" y="-12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Camada Totalmente Conectada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2" y="560524"/>
            <a:ext cx="7735727" cy="24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263093" y="1902200"/>
            <a:ext cx="867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100 x 100</a:t>
            </a:r>
          </a:p>
        </p:txBody>
      </p:sp>
      <p:sp>
        <p:nvSpPr>
          <p:cNvPr id="364" name="Shape 364"/>
          <p:cNvSpPr/>
          <p:nvPr/>
        </p:nvSpPr>
        <p:spPr>
          <a:xfrm>
            <a:off x="2050250" y="3489600"/>
            <a:ext cx="873900" cy="984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525050" y="3467700"/>
            <a:ext cx="873900" cy="984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 txBox="1"/>
          <p:nvPr/>
        </p:nvSpPr>
        <p:spPr>
          <a:xfrm>
            <a:off x="675000" y="4452531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100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111734" y="3897700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100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328528" y="3326021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64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2208712" y="4418093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50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1744225" y="4025987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50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1881293" y="3347453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64</a:t>
            </a:r>
          </a:p>
        </p:txBody>
      </p:sp>
      <p:cxnSp>
        <p:nvCxnSpPr>
          <p:cNvPr id="372" name="Shape 372"/>
          <p:cNvCxnSpPr/>
          <p:nvPr/>
        </p:nvCxnSpPr>
        <p:spPr>
          <a:xfrm>
            <a:off x="1477550" y="3982050"/>
            <a:ext cx="417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3" name="Shape 373"/>
          <p:cNvSpPr/>
          <p:nvPr/>
        </p:nvSpPr>
        <p:spPr>
          <a:xfrm>
            <a:off x="3575440" y="3489600"/>
            <a:ext cx="873900" cy="984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3733903" y="4418093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50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269415" y="4025987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50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3406484" y="3347453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64</a:t>
            </a:r>
          </a:p>
        </p:txBody>
      </p:sp>
      <p:cxnSp>
        <p:nvCxnSpPr>
          <p:cNvPr id="377" name="Shape 377"/>
          <p:cNvCxnSpPr/>
          <p:nvPr/>
        </p:nvCxnSpPr>
        <p:spPr>
          <a:xfrm>
            <a:off x="3002740" y="3982050"/>
            <a:ext cx="417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8" name="Shape 378"/>
          <p:cNvSpPr/>
          <p:nvPr/>
        </p:nvSpPr>
        <p:spPr>
          <a:xfrm>
            <a:off x="5099440" y="3489600"/>
            <a:ext cx="873900" cy="984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5257903" y="4418093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25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4793415" y="4025987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25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4930484" y="3347453"/>
            <a:ext cx="478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64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423" y="3065649"/>
            <a:ext cx="1831724" cy="2097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Shape 383"/>
          <p:cNvCxnSpPr/>
          <p:nvPr/>
        </p:nvCxnSpPr>
        <p:spPr>
          <a:xfrm>
            <a:off x="4526740" y="3982050"/>
            <a:ext cx="417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4" name="Shape 384"/>
          <p:cNvCxnSpPr/>
          <p:nvPr/>
        </p:nvCxnSpPr>
        <p:spPr>
          <a:xfrm>
            <a:off x="6050740" y="3982050"/>
            <a:ext cx="417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5" name="Shape 3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386" name="Shape 386"/>
          <p:cNvSpPr txBox="1"/>
          <p:nvPr/>
        </p:nvSpPr>
        <p:spPr>
          <a:xfrm rot="5400000">
            <a:off x="8231464" y="3864000"/>
            <a:ext cx="70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pt-BR" sz="1200"/>
              <a:t>Output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5890550" y="2697975"/>
            <a:ext cx="867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300"/>
              <a:t>Dropout</a:t>
            </a:r>
          </a:p>
        </p:txBody>
      </p:sp>
      <p:cxnSp>
        <p:nvCxnSpPr>
          <p:cNvPr id="388" name="Shape 388"/>
          <p:cNvCxnSpPr/>
          <p:nvPr/>
        </p:nvCxnSpPr>
        <p:spPr>
          <a:xfrm flipH="1" rot="10800000">
            <a:off x="6282975" y="2546299"/>
            <a:ext cx="213300" cy="19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648000" y="1752000"/>
            <a:ext cx="7848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5800"/>
              <a:t>Treinando a CNN</a:t>
            </a:r>
          </a:p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Treinando a CNN</a:t>
            </a:r>
          </a:p>
        </p:txBody>
      </p:sp>
      <p:sp>
        <p:nvSpPr>
          <p:cNvPr id="400" name="Shape 40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401" name="Shape 401"/>
          <p:cNvSpPr txBox="1"/>
          <p:nvPr/>
        </p:nvSpPr>
        <p:spPr>
          <a:xfrm>
            <a:off x="831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pt-BR" sz="1800">
                <a:solidFill>
                  <a:schemeClr val="dk1"/>
                </a:solidFill>
              </a:rPr>
              <a:t>Passo 1</a:t>
            </a:r>
            <a:r>
              <a:rPr lang="pt-BR" sz="1800">
                <a:solidFill>
                  <a:schemeClr val="dk1"/>
                </a:solidFill>
              </a:rPr>
              <a:t>: todos os filtros e pesos da rede são inicializados de forma aleatória;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</a:t>
            </a: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pt-BR" sz="1800">
                <a:solidFill>
                  <a:schemeClr val="dk1"/>
                </a:solidFill>
              </a:rPr>
              <a:t>Passo 2</a:t>
            </a:r>
            <a:r>
              <a:rPr lang="pt-BR" sz="1800">
                <a:solidFill>
                  <a:schemeClr val="dk1"/>
                </a:solidFill>
              </a:rPr>
              <a:t>: a rede recebe uma imagem de treino como entrada e realiza o processo de propagação, com isso são obtidos os valores de probabilidade da imagem pertencer a cada classe;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25" y="2781725"/>
            <a:ext cx="7658123" cy="23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Treinando a CNN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409" name="Shape 409"/>
          <p:cNvSpPr txBox="1"/>
          <p:nvPr/>
        </p:nvSpPr>
        <p:spPr>
          <a:xfrm>
            <a:off x="831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pt-BR" sz="1800">
                <a:solidFill>
                  <a:schemeClr val="dk1"/>
                </a:solidFill>
              </a:rPr>
              <a:t>Passo 3</a:t>
            </a:r>
            <a:r>
              <a:rPr lang="pt-BR" sz="1800">
                <a:solidFill>
                  <a:schemeClr val="dk1"/>
                </a:solidFill>
              </a:rPr>
              <a:t>: é calculado o erro total obtido na camada de saída;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</a:t>
            </a: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pt-BR" sz="1800">
                <a:solidFill>
                  <a:schemeClr val="dk1"/>
                </a:solidFill>
              </a:rPr>
              <a:t>Passo 4</a:t>
            </a:r>
            <a:r>
              <a:rPr lang="pt-BR" sz="1800">
                <a:solidFill>
                  <a:schemeClr val="dk1"/>
                </a:solidFill>
              </a:rPr>
              <a:t>: o algoritmo do </a:t>
            </a:r>
            <a:r>
              <a:rPr i="1" lang="pt-BR" sz="1800">
                <a:solidFill>
                  <a:schemeClr val="dk1"/>
                </a:solidFill>
              </a:rPr>
              <a:t>backpropagation</a:t>
            </a:r>
            <a:r>
              <a:rPr lang="pt-BR" sz="1800">
                <a:solidFill>
                  <a:schemeClr val="dk1"/>
                </a:solidFill>
              </a:rPr>
              <a:t> é utilizado para calcular os valores do gradiente do erro, em seguida os valores dos filtros e pesos são ajustados na proporção que eles contribuíram no erro total;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25" y="2781725"/>
            <a:ext cx="7658123" cy="23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Treinando a CNN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417" name="Shape 417"/>
          <p:cNvSpPr txBox="1"/>
          <p:nvPr/>
        </p:nvSpPr>
        <p:spPr>
          <a:xfrm>
            <a:off x="831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b="1" lang="pt-BR" sz="1800">
                <a:solidFill>
                  <a:schemeClr val="dk1"/>
                </a:solidFill>
              </a:rPr>
              <a:t>Passo 5</a:t>
            </a:r>
            <a:r>
              <a:rPr lang="pt-BR" sz="1800">
                <a:solidFill>
                  <a:schemeClr val="dk1"/>
                </a:solidFill>
              </a:rPr>
              <a:t>: os passos 2-4 são repetidos para todas as imagens do conjunto de treinamento;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Devido ao ajuste realizado no passo 4, o erro obtido pela rede é menor a cada vez que uma mesma imagem passa pela rede. Essa redução no erro significa que a rede está aprendendo a classificar corretamente as imagens do treinamento;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Caso o conjunto de treinamento seja abundante e variado o suficiente, a rede apresentará capacidade de generalização e conseguirá classificar corretamente novas imagens que não estavam presentes no processo de treinamento.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648000" y="1752000"/>
            <a:ext cx="7848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5800"/>
              <a:t>Outras Arquiteturas</a:t>
            </a:r>
          </a:p>
        </p:txBody>
      </p:sp>
      <p:sp>
        <p:nvSpPr>
          <p:cNvPr id="423" name="Shape 4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pt-BR"/>
              <a:t>AlexNet</a:t>
            </a:r>
            <a:r>
              <a:rPr lang="pt-BR"/>
              <a:t> (2012)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430" name="Shape 430"/>
          <p:cNvSpPr txBox="1"/>
          <p:nvPr/>
        </p:nvSpPr>
        <p:spPr>
          <a:xfrm>
            <a:off x="831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Em 2012, Krizhevsky e colaboradores projetaram a </a:t>
            </a:r>
            <a:r>
              <a:rPr i="1" lang="pt-BR" sz="1800">
                <a:solidFill>
                  <a:schemeClr val="dk1"/>
                </a:solidFill>
              </a:rPr>
              <a:t>AlexNet</a:t>
            </a:r>
            <a:r>
              <a:rPr lang="pt-BR" sz="1800">
                <a:solidFill>
                  <a:schemeClr val="dk1"/>
                </a:solidFill>
              </a:rPr>
              <a:t>, que consistia numa versão mais profunda da </a:t>
            </a:r>
            <a:r>
              <a:rPr i="1" lang="pt-BR" sz="1800">
                <a:solidFill>
                  <a:schemeClr val="dk1"/>
                </a:solidFill>
              </a:rPr>
              <a:t>LeNet</a:t>
            </a:r>
            <a:r>
              <a:rPr lang="pt-BR" sz="1800">
                <a:solidFill>
                  <a:schemeClr val="dk1"/>
                </a:solidFill>
              </a:rPr>
              <a:t>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Essa rede foi utilizada para classificar imagens em 1000 possíveis categorias e foi treinada por cerca de uma semana utilizando duas GPUs.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12" y="2738550"/>
            <a:ext cx="7774275" cy="23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83100" y="37825"/>
            <a:ext cx="8828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/>
              <a:t>ILSVRC (</a:t>
            </a:r>
            <a:r>
              <a:rPr i="1" lang="pt-BR" sz="2400"/>
              <a:t>ImageNet Large Scale Visual Recognition Challenge</a:t>
            </a:r>
            <a:r>
              <a:rPr lang="pt-BR" sz="2400"/>
              <a:t>)</a:t>
            </a:r>
          </a:p>
        </p:txBody>
      </p:sp>
      <p:sp>
        <p:nvSpPr>
          <p:cNvPr id="437" name="Shape 4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graphicFrame>
        <p:nvGraphicFramePr>
          <p:cNvPr id="438" name="Shape 438"/>
          <p:cNvGraphicFramePr/>
          <p:nvPr/>
        </p:nvGraphicFramePr>
        <p:xfrm>
          <a:off x="894700" y="168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{D55183A8-A65D-468E-931A-614898C8D979}</a:tableStyleId>
              </a:tblPr>
              <a:tblGrid>
                <a:gridCol w="609875"/>
                <a:gridCol w="4216125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Ano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Descrição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Erro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2010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SIFT + LBP + Fisher Vector + PCA + SVM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28.2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2011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Otimização do método de 2010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25.8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pt-BR"/>
                        <a:t>2012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pt-BR"/>
                        <a:t>AlexNet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pt-BR"/>
                        <a:t>16.4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2013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Zf Net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11.7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2014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GoogLeNet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6.7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2015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ResNet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6.42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2016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DenseNet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pt-BR"/>
                        <a:t>5.77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9" name="Shape 439"/>
          <p:cNvSpPr txBox="1"/>
          <p:nvPr/>
        </p:nvSpPr>
        <p:spPr>
          <a:xfrm>
            <a:off x="83100" y="769450"/>
            <a:ext cx="89379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O ILSVRC 2012 ficou marcado como o primeiro ano no qual uma CNN atingiu o primeiro lugar desse desafio.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Motivação (Aplicações)</a:t>
            </a:r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83" name="Shape 83"/>
          <p:cNvSpPr txBox="1"/>
          <p:nvPr/>
        </p:nvSpPr>
        <p:spPr>
          <a:xfrm>
            <a:off x="219600" y="922525"/>
            <a:ext cx="84723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1800"/>
              <a:t>Recuperação de Imagens Baseado em Conteúdo (CBIR)</a:t>
            </a:r>
            <a:r>
              <a:rPr lang="pt-BR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9687" l="17549" r="8090" t="29269"/>
          <a:stretch/>
        </p:blipFill>
        <p:spPr>
          <a:xfrm>
            <a:off x="152400" y="1792299"/>
            <a:ext cx="5304024" cy="32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4">
            <a:alphaModFix/>
          </a:blip>
          <a:srcRect b="0" l="2997" r="0" t="0"/>
          <a:stretch/>
        </p:blipFill>
        <p:spPr>
          <a:xfrm>
            <a:off x="5898674" y="1792300"/>
            <a:ext cx="3169125" cy="327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Shape 86"/>
          <p:cNvCxnSpPr/>
          <p:nvPr/>
        </p:nvCxnSpPr>
        <p:spPr>
          <a:xfrm flipH="1">
            <a:off x="119675" y="1774300"/>
            <a:ext cx="9900" cy="3289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" name="Shape 87"/>
          <p:cNvCxnSpPr/>
          <p:nvPr/>
        </p:nvCxnSpPr>
        <p:spPr>
          <a:xfrm flipH="1">
            <a:off x="653075" y="1774300"/>
            <a:ext cx="9900" cy="3289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" name="Shape 88"/>
          <p:cNvCxnSpPr/>
          <p:nvPr/>
        </p:nvCxnSpPr>
        <p:spPr>
          <a:xfrm flipH="1" rot="10800000">
            <a:off x="149525" y="1784331"/>
            <a:ext cx="518400" cy="99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" name="Shape 89"/>
          <p:cNvCxnSpPr/>
          <p:nvPr/>
        </p:nvCxnSpPr>
        <p:spPr>
          <a:xfrm flipH="1" rot="10800000">
            <a:off x="149525" y="5050963"/>
            <a:ext cx="518400" cy="99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" name="Shape 90"/>
          <p:cNvCxnSpPr/>
          <p:nvPr/>
        </p:nvCxnSpPr>
        <p:spPr>
          <a:xfrm flipH="1">
            <a:off x="5854500" y="1764350"/>
            <a:ext cx="36600" cy="3345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1" name="Shape 91"/>
          <p:cNvCxnSpPr/>
          <p:nvPr/>
        </p:nvCxnSpPr>
        <p:spPr>
          <a:xfrm flipH="1">
            <a:off x="6387900" y="1764350"/>
            <a:ext cx="36600" cy="3345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" name="Shape 92"/>
          <p:cNvCxnSpPr/>
          <p:nvPr/>
        </p:nvCxnSpPr>
        <p:spPr>
          <a:xfrm>
            <a:off x="5911050" y="1784275"/>
            <a:ext cx="5184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3" name="Shape 93"/>
          <p:cNvCxnSpPr/>
          <p:nvPr/>
        </p:nvCxnSpPr>
        <p:spPr>
          <a:xfrm>
            <a:off x="5864754" y="5090779"/>
            <a:ext cx="5184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4" name="Shape 94"/>
          <p:cNvSpPr txBox="1"/>
          <p:nvPr/>
        </p:nvSpPr>
        <p:spPr>
          <a:xfrm>
            <a:off x="99356" y="1453300"/>
            <a:ext cx="5988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200"/>
              <a:t>Query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850684" y="1453300"/>
            <a:ext cx="5988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/>
              <a:t>Query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ZF Net</a:t>
            </a:r>
            <a:r>
              <a:rPr lang="pt-BR"/>
              <a:t> (2013)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446" name="Shape 446"/>
          <p:cNvSpPr txBox="1"/>
          <p:nvPr/>
        </p:nvSpPr>
        <p:spPr>
          <a:xfrm>
            <a:off x="831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A arquitetura da rede proposta por Zeiler e Fergus consistia de algumas modificações da </a:t>
            </a:r>
            <a:r>
              <a:rPr i="1" lang="pt-BR" sz="1800">
                <a:solidFill>
                  <a:schemeClr val="dk1"/>
                </a:solidFill>
              </a:rPr>
              <a:t>AlexNet</a:t>
            </a:r>
            <a:r>
              <a:rPr lang="pt-BR" sz="1800">
                <a:solidFill>
                  <a:schemeClr val="dk1"/>
                </a:solidFill>
              </a:rPr>
              <a:t> e diminuição do tamanho dos filtros e do passo na primeira camada;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Porém, a maior contribuição de Zeiler e Fergus foi o detalhamento do modelo proposto e o desenvolvimento da técnica </a:t>
            </a:r>
            <a:r>
              <a:rPr i="1" lang="pt-BR" sz="1800">
                <a:solidFill>
                  <a:schemeClr val="dk1"/>
                </a:solidFill>
              </a:rPr>
              <a:t>DeConvNet</a:t>
            </a:r>
            <a:r>
              <a:rPr lang="pt-BR" sz="1800">
                <a:solidFill>
                  <a:schemeClr val="dk1"/>
                </a:solidFill>
              </a:rPr>
              <a:t>, que consistia numa forma de visualização dos mapas de características da rede.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Com essa técnica é possível verificar como cada camada convolucional "enxerga" a imagem de entrada e quais as regiões da imagem que estão ativando os filtros.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VGG</a:t>
            </a:r>
            <a:r>
              <a:rPr lang="pt-BR"/>
              <a:t> (2014)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453" name="Shape 453"/>
          <p:cNvSpPr txBox="1"/>
          <p:nvPr/>
        </p:nvSpPr>
        <p:spPr>
          <a:xfrm>
            <a:off x="83100" y="769450"/>
            <a:ext cx="37773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A </a:t>
            </a:r>
            <a:r>
              <a:rPr lang="pt-BR" sz="1800">
                <a:solidFill>
                  <a:schemeClr val="dk1"/>
                </a:solidFill>
              </a:rPr>
              <a:t>grande contribuição da VGG foi a ideia de que múltiplas convoluções 3x3 em sequência podiam substituir efeitos de filtros de máscaras maiores (5x5 e 7x7), e que resultavam em maior custo computacional;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Foram testadas 6 arquiteturas e a que apresentou melhor desempenho foi a marcada pelo retângulo amarelo.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54" name="Shape 454"/>
          <p:cNvPicPr preferRelativeResize="0"/>
          <p:nvPr/>
        </p:nvPicPr>
        <p:blipFill rotWithShape="1">
          <a:blip r:embed="rId3">
            <a:alphaModFix/>
          </a:blip>
          <a:srcRect b="0" l="0" r="0" t="13934"/>
          <a:stretch/>
        </p:blipFill>
        <p:spPr>
          <a:xfrm>
            <a:off x="4048525" y="37824"/>
            <a:ext cx="4706996" cy="510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Shape 455"/>
          <p:cNvCxnSpPr/>
          <p:nvPr/>
        </p:nvCxnSpPr>
        <p:spPr>
          <a:xfrm>
            <a:off x="7194466" y="288950"/>
            <a:ext cx="34800" cy="3640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6" name="Shape 456"/>
          <p:cNvCxnSpPr/>
          <p:nvPr/>
        </p:nvCxnSpPr>
        <p:spPr>
          <a:xfrm>
            <a:off x="7956466" y="288950"/>
            <a:ext cx="34800" cy="3640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7" name="Shape 457"/>
          <p:cNvCxnSpPr/>
          <p:nvPr/>
        </p:nvCxnSpPr>
        <p:spPr>
          <a:xfrm>
            <a:off x="7170933" y="270550"/>
            <a:ext cx="827400" cy="69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8" name="Shape 458"/>
          <p:cNvCxnSpPr/>
          <p:nvPr/>
        </p:nvCxnSpPr>
        <p:spPr>
          <a:xfrm>
            <a:off x="7170933" y="3928150"/>
            <a:ext cx="827400" cy="69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pt-BR"/>
              <a:t>GoogLeNet</a:t>
            </a:r>
            <a:r>
              <a:rPr lang="pt-BR"/>
              <a:t> (2014)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465" name="Shape 465"/>
          <p:cNvSpPr txBox="1"/>
          <p:nvPr/>
        </p:nvSpPr>
        <p:spPr>
          <a:xfrm>
            <a:off x="831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Diversas empresas, como a </a:t>
            </a:r>
            <a:r>
              <a:rPr i="1" lang="pt-BR" sz="1800">
                <a:solidFill>
                  <a:schemeClr val="dk1"/>
                </a:solidFill>
              </a:rPr>
              <a:t>Google</a:t>
            </a:r>
            <a:r>
              <a:rPr lang="pt-BR" sz="1800">
                <a:solidFill>
                  <a:schemeClr val="dk1"/>
                </a:solidFill>
              </a:rPr>
              <a:t>, estavam interessadas em diminuir a complexidade e melhorar a eficiência das arquiteturas existentes;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Com isso eles criaram módulos que eram executados em paralelo, conhecido como </a:t>
            </a:r>
            <a:r>
              <a:rPr i="1" lang="pt-BR" sz="1800">
                <a:solidFill>
                  <a:schemeClr val="dk1"/>
                </a:solidFill>
              </a:rPr>
              <a:t>Inception</a:t>
            </a:r>
            <a:r>
              <a:rPr lang="pt-BR" sz="18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b="20172" l="530" r="-529" t="0"/>
          <a:stretch/>
        </p:blipFill>
        <p:spPr>
          <a:xfrm>
            <a:off x="64641" y="2476283"/>
            <a:ext cx="8743549" cy="265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2147875" y="4346050"/>
            <a:ext cx="4577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 caixa verde indica um bloco executado em paralelo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pt-BR"/>
              <a:t>GoogLeNet</a:t>
            </a:r>
            <a:r>
              <a:rPr lang="pt-BR"/>
              <a:t> (2014)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474" name="Shape 474"/>
          <p:cNvSpPr txBox="1"/>
          <p:nvPr/>
        </p:nvSpPr>
        <p:spPr>
          <a:xfrm>
            <a:off x="-69300" y="663608"/>
            <a:ext cx="40833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A grande vantagem do módulo </a:t>
            </a:r>
            <a:r>
              <a:rPr i="1" lang="pt-BR" sz="1800">
                <a:solidFill>
                  <a:schemeClr val="dk1"/>
                </a:solidFill>
              </a:rPr>
              <a:t>Inception</a:t>
            </a:r>
            <a:r>
              <a:rPr lang="pt-BR" sz="1800">
                <a:solidFill>
                  <a:schemeClr val="dk1"/>
                </a:solidFill>
              </a:rPr>
              <a:t> era o uso da convolução com filtros 1x1 para reduzir o número de características no bloco paralelo antes de realizar as convoluções com os filtros maiores</a:t>
            </a:r>
            <a:r>
              <a:rPr lang="pt-BR" sz="1800">
                <a:solidFill>
                  <a:schemeClr val="dk1"/>
                </a:solidFill>
              </a:rPr>
              <a:t>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Esse modelo mostrou que as c</a:t>
            </a:r>
            <a:r>
              <a:rPr lang="pt-BR" sz="1800">
                <a:solidFill>
                  <a:schemeClr val="dk1"/>
                </a:solidFill>
              </a:rPr>
              <a:t>amadas das CNNs não precisavam ser executadas sequencialmente e que uma estrutura criativa pode melhorar o desempenho da rede e diminuir o custo computacional.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356" y="783273"/>
            <a:ext cx="5098198" cy="354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pt-BR"/>
              <a:t>ResNet</a:t>
            </a:r>
            <a:r>
              <a:rPr lang="pt-BR"/>
              <a:t> (2015)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482" name="Shape 482"/>
          <p:cNvSpPr txBox="1"/>
          <p:nvPr/>
        </p:nvSpPr>
        <p:spPr>
          <a:xfrm>
            <a:off x="-145500" y="739800"/>
            <a:ext cx="47343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A </a:t>
            </a:r>
            <a:r>
              <a:rPr i="1" lang="pt-BR" sz="1800">
                <a:solidFill>
                  <a:schemeClr val="dk1"/>
                </a:solidFill>
              </a:rPr>
              <a:t>ResNet</a:t>
            </a:r>
            <a:r>
              <a:rPr lang="pt-BR" sz="1800">
                <a:solidFill>
                  <a:schemeClr val="dk1"/>
                </a:solidFill>
              </a:rPr>
              <a:t> era composta por 152 camadas e formada por blocos residuais;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Nesses blocos uma entrada </a:t>
            </a:r>
            <a:r>
              <a:rPr b="1" lang="pt-BR" sz="1800">
                <a:solidFill>
                  <a:schemeClr val="dk1"/>
                </a:solidFill>
              </a:rPr>
              <a:t>x</a:t>
            </a:r>
            <a:r>
              <a:rPr lang="pt-BR" sz="1800">
                <a:solidFill>
                  <a:schemeClr val="dk1"/>
                </a:solidFill>
              </a:rPr>
              <a:t> passa por uma série de operações de convolução-relu-convolução, em seguida, o resultado da operação </a:t>
            </a:r>
            <a:r>
              <a:rPr b="1" lang="pt-BR" sz="1800">
                <a:solidFill>
                  <a:schemeClr val="dk1"/>
                </a:solidFill>
              </a:rPr>
              <a:t>F(x)</a:t>
            </a:r>
            <a:r>
              <a:rPr lang="pt-BR" sz="1800">
                <a:solidFill>
                  <a:schemeClr val="dk1"/>
                </a:solidFill>
              </a:rPr>
              <a:t> é adicionado à entrada original </a:t>
            </a:r>
            <a:r>
              <a:rPr b="1" lang="pt-BR" sz="1800">
                <a:solidFill>
                  <a:schemeClr val="dk1"/>
                </a:solidFill>
              </a:rPr>
              <a:t>x</a:t>
            </a:r>
            <a:r>
              <a:rPr lang="pt-BR" sz="1800">
                <a:solidFill>
                  <a:schemeClr val="dk1"/>
                </a:solidFill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83" name="Shape 483"/>
          <p:cNvPicPr preferRelativeResize="0"/>
          <p:nvPr/>
        </p:nvPicPr>
        <p:blipFill rotWithShape="1">
          <a:blip r:embed="rId3">
            <a:alphaModFix/>
          </a:blip>
          <a:srcRect b="0" l="0" r="2324" t="0"/>
          <a:stretch/>
        </p:blipFill>
        <p:spPr>
          <a:xfrm>
            <a:off x="4588683" y="88200"/>
            <a:ext cx="4536499" cy="37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-149044" y="3881075"/>
            <a:ext cx="87549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Na </a:t>
            </a:r>
            <a:r>
              <a:rPr i="1" lang="pt-BR" sz="1800">
                <a:solidFill>
                  <a:schemeClr val="dk1"/>
                </a:solidFill>
              </a:rPr>
              <a:t>ResNet</a:t>
            </a:r>
            <a:r>
              <a:rPr lang="pt-BR" sz="1800">
                <a:solidFill>
                  <a:schemeClr val="dk1"/>
                </a:solidFill>
              </a:rPr>
              <a:t>, o espaço de saída é somente uma alteração do espaço de entrada, pois a função </a:t>
            </a:r>
            <a:r>
              <a:rPr b="1" lang="pt-BR" sz="1800">
                <a:solidFill>
                  <a:schemeClr val="dk1"/>
                </a:solidFill>
              </a:rPr>
              <a:t>F(x)</a:t>
            </a:r>
            <a:r>
              <a:rPr lang="pt-BR" sz="1800">
                <a:solidFill>
                  <a:schemeClr val="dk1"/>
                </a:solidFill>
              </a:rPr>
              <a:t> funciona somente como um termo de regularização. Os criadores da </a:t>
            </a:r>
            <a:r>
              <a:rPr i="1" lang="pt-BR" sz="1800">
                <a:solidFill>
                  <a:schemeClr val="dk1"/>
                </a:solidFill>
              </a:rPr>
              <a:t>ResNet</a:t>
            </a:r>
            <a:r>
              <a:rPr lang="pt-BR" sz="1800">
                <a:solidFill>
                  <a:schemeClr val="dk1"/>
                </a:solidFill>
              </a:rPr>
              <a:t> acreditam que isso facilita a otimização da rede.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pt-BR"/>
              <a:t>DenseNet</a:t>
            </a:r>
            <a:r>
              <a:rPr lang="pt-BR"/>
              <a:t> (2016)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491" name="Shape 491"/>
          <p:cNvSpPr txBox="1"/>
          <p:nvPr/>
        </p:nvSpPr>
        <p:spPr>
          <a:xfrm>
            <a:off x="6900" y="786095"/>
            <a:ext cx="8675400" cy="27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A </a:t>
            </a:r>
            <a:r>
              <a:rPr i="1" lang="pt-BR" sz="1800">
                <a:solidFill>
                  <a:schemeClr val="dk1"/>
                </a:solidFill>
              </a:rPr>
              <a:t>DenseNet</a:t>
            </a:r>
            <a:r>
              <a:rPr lang="pt-BR" sz="1800">
                <a:solidFill>
                  <a:schemeClr val="dk1"/>
                </a:solidFill>
              </a:rPr>
              <a:t> é uma evolução da </a:t>
            </a:r>
            <a:r>
              <a:rPr i="1" lang="pt-BR" sz="1800">
                <a:solidFill>
                  <a:schemeClr val="dk1"/>
                </a:solidFill>
              </a:rPr>
              <a:t>ResNet</a:t>
            </a:r>
            <a:r>
              <a:rPr lang="pt-BR" sz="1800">
                <a:solidFill>
                  <a:schemeClr val="dk1"/>
                </a:solidFill>
              </a:rPr>
              <a:t> e ela é formada por blocos densos</a:t>
            </a:r>
            <a:r>
              <a:rPr lang="pt-BR" sz="1800">
                <a:solidFill>
                  <a:schemeClr val="dk1"/>
                </a:solidFill>
              </a:rPr>
              <a:t>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Dentro dos blocos densos, cada camada obtém uma entrada adicional de todas as camadas anteriores a ela;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Os blocos densos são utilizados para otimizar o processo de treinamento.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92" name="Shape 492"/>
          <p:cNvPicPr preferRelativeResize="0"/>
          <p:nvPr/>
        </p:nvPicPr>
        <p:blipFill rotWithShape="1">
          <a:blip r:embed="rId3">
            <a:alphaModFix/>
          </a:blip>
          <a:srcRect b="0" l="0" r="655" t="0"/>
          <a:stretch/>
        </p:blipFill>
        <p:spPr>
          <a:xfrm>
            <a:off x="235675" y="3363438"/>
            <a:ext cx="8675399" cy="1449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648000" y="1523400"/>
            <a:ext cx="7848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5800"/>
              <a:t>Transferência de Aprendizado</a:t>
            </a:r>
          </a:p>
        </p:txBody>
      </p:sp>
      <p:sp>
        <p:nvSpPr>
          <p:cNvPr id="498" name="Shape 4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Transferência de Aprendizado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505" name="Shape 505"/>
          <p:cNvSpPr txBox="1"/>
          <p:nvPr/>
        </p:nvSpPr>
        <p:spPr>
          <a:xfrm>
            <a:off x="831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Na prática, não é comum treinar uma CNN com inicializações aleatórias de pesos, pois para isso seria necessário uma grande quantidade de imagens e algumas semanas de treinamento utilizando múltiplas GPUs;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Com isso, uma prática comum consiste em utilizar os pesos de uma rede já treinada para uma base muito grande, como a </a:t>
            </a:r>
            <a:r>
              <a:rPr i="1" lang="pt-BR" sz="1800">
                <a:solidFill>
                  <a:schemeClr val="dk1"/>
                </a:solidFill>
              </a:rPr>
              <a:t>ImageNet</a:t>
            </a:r>
            <a:r>
              <a:rPr lang="pt-BR" sz="1800">
                <a:solidFill>
                  <a:schemeClr val="dk1"/>
                </a:solidFill>
              </a:rPr>
              <a:t> que possui mais de 1 milhão de imagens e 1000 classes;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</a:t>
            </a: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Em seguida, esses pesos podem ser utilizados para inicializar e retreinar uma rede, ou mesmo para a extração de características de imagens.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648000" y="1523400"/>
            <a:ext cx="7848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5800"/>
              <a:t>CNN como Extrator de Características</a:t>
            </a:r>
          </a:p>
        </p:txBody>
      </p:sp>
      <p:sp>
        <p:nvSpPr>
          <p:cNvPr id="511" name="Shape 5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CNN como Extrator de Características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518" name="Shape 518"/>
          <p:cNvSpPr txBox="1"/>
          <p:nvPr/>
        </p:nvSpPr>
        <p:spPr>
          <a:xfrm>
            <a:off x="69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Uma forma de utilizar a CNN como extrator de características, é removendo a última camada da rede e utilizar a saída final da nova rede como características que descrevem a imagem de entrada.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 b="3052" l="2716" r="-77" t="1545"/>
          <a:stretch/>
        </p:blipFill>
        <p:spPr>
          <a:xfrm>
            <a:off x="269134" y="1900351"/>
            <a:ext cx="8702174" cy="32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Motivação (Aplicações)</a:t>
            </a: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102" name="Shape 102"/>
          <p:cNvSpPr txBox="1"/>
          <p:nvPr/>
        </p:nvSpPr>
        <p:spPr>
          <a:xfrm>
            <a:off x="219600" y="922525"/>
            <a:ext cx="84723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1800"/>
              <a:t>Detecção e Reconhecimento Facial</a:t>
            </a:r>
            <a:r>
              <a:rPr lang="pt-BR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850" y="1493425"/>
            <a:ext cx="6363214" cy="35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CNN como Extrator de Características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526" name="Shape 526"/>
          <p:cNvSpPr txBox="1"/>
          <p:nvPr/>
        </p:nvSpPr>
        <p:spPr>
          <a:xfrm>
            <a:off x="69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Também podem ser usados como features os valores obtidos após a sequência de camadas convolucionais + </a:t>
            </a:r>
            <a:r>
              <a:rPr i="1" lang="pt-BR" sz="1800">
                <a:solidFill>
                  <a:schemeClr val="dk1"/>
                </a:solidFill>
              </a:rPr>
              <a:t>pooling</a:t>
            </a:r>
            <a:r>
              <a:rPr lang="pt-BR" sz="1800">
                <a:solidFill>
                  <a:schemeClr val="dk1"/>
                </a:solidFill>
              </a:rPr>
              <a:t>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Os features extraídos das imagens da nova base podem ser utilizadas juntamente com um classificador que requeira menos dados para o treinamento que uma CNN;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648000" y="1675800"/>
            <a:ext cx="7848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pt-BR" sz="5800"/>
              <a:t>Fine-tuning</a:t>
            </a:r>
            <a:r>
              <a:rPr lang="pt-BR" sz="5800"/>
              <a:t> uma CNN</a:t>
            </a:r>
          </a:p>
        </p:txBody>
      </p:sp>
      <p:sp>
        <p:nvSpPr>
          <p:cNvPr id="532" name="Shape 5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pt-BR"/>
              <a:t>Fine-tuning</a:t>
            </a:r>
            <a:r>
              <a:rPr lang="pt-BR"/>
              <a:t> uma CNN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539" name="Shape 539"/>
          <p:cNvSpPr txBox="1"/>
          <p:nvPr/>
        </p:nvSpPr>
        <p:spPr>
          <a:xfrm>
            <a:off x="69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A estratégia de </a:t>
            </a:r>
            <a:r>
              <a:rPr i="1" lang="pt-BR" sz="1800">
                <a:solidFill>
                  <a:schemeClr val="dk1"/>
                </a:solidFill>
              </a:rPr>
              <a:t>fine-tuning</a:t>
            </a:r>
            <a:r>
              <a:rPr lang="pt-BR" sz="1800">
                <a:solidFill>
                  <a:schemeClr val="dk1"/>
                </a:solidFill>
              </a:rPr>
              <a:t> consiste em dar continuidade ao treinamento de uma rede, em outras palavras, os pesos de todas as camadas de uma uma rede pré-treinada, com exceção da última camada, são utilizados para a inicialização de uma nova CNN;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É possível fazer o </a:t>
            </a:r>
            <a:r>
              <a:rPr i="1" lang="pt-BR" sz="1800">
                <a:solidFill>
                  <a:schemeClr val="dk1"/>
                </a:solidFill>
              </a:rPr>
              <a:t>fine-tuning</a:t>
            </a:r>
            <a:r>
              <a:rPr lang="pt-BR" sz="1800">
                <a:solidFill>
                  <a:schemeClr val="dk1"/>
                </a:solidFill>
              </a:rPr>
              <a:t> de todas as camadas de uma CNN, ou somente das últimas camadas. Isso é motivado pelo fato que as primeiras camadas da rede contém extratores mais genéricos que podem ser utilizados para diferentes tarefas, como detectores de bordas e de cores, porém, as camadas mais profundas possuem detalhes específicos da base com a qual a rede foi originalmente treinada.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648000" y="609000"/>
            <a:ext cx="7848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5800"/>
              <a:t>Como Escolher a Melhor Técnica de Transferência de Aprendizado</a:t>
            </a:r>
          </a:p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83100" y="37825"/>
            <a:ext cx="8937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200"/>
              <a:t>Como Escolher a Melhor Técnica de Transferência de Aprendizado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552" name="Shape 552"/>
          <p:cNvSpPr txBox="1"/>
          <p:nvPr/>
        </p:nvSpPr>
        <p:spPr>
          <a:xfrm>
            <a:off x="69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Dois fatores influenciam na escolha da melhor técnica de transferência de aprendizado utilizar: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Tamanho da base;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Similaridade com a base original. 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Nesse sentido, quatro cenários devem ser considerados: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Nova base de imagens é pequena e similar a base original;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Nova base de imagens é grande e similar a base original;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Nova base de imagens é pequena e muito diferente da base original;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Nova base de imagens é grande e muito diferente da base original.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83100" y="37825"/>
            <a:ext cx="8937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200"/>
              <a:t>Como Escolher a Melhor Técnica de Transferência de Aprendizado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559" name="Shape 559"/>
          <p:cNvSpPr txBox="1"/>
          <p:nvPr/>
        </p:nvSpPr>
        <p:spPr>
          <a:xfrm>
            <a:off x="69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Nova base de imagens é </a:t>
            </a:r>
            <a:r>
              <a:rPr b="1" lang="pt-BR" sz="1800">
                <a:solidFill>
                  <a:schemeClr val="dk1"/>
                </a:solidFill>
              </a:rPr>
              <a:t>pequena</a:t>
            </a:r>
            <a:r>
              <a:rPr lang="pt-BR" sz="1800">
                <a:solidFill>
                  <a:schemeClr val="dk1"/>
                </a:solidFill>
              </a:rPr>
              <a:t> e </a:t>
            </a:r>
            <a:r>
              <a:rPr b="1" lang="pt-BR" sz="1800">
                <a:solidFill>
                  <a:schemeClr val="dk1"/>
                </a:solidFill>
              </a:rPr>
              <a:t>similar</a:t>
            </a:r>
            <a:r>
              <a:rPr lang="pt-BR" sz="1800">
                <a:solidFill>
                  <a:schemeClr val="dk1"/>
                </a:solidFill>
              </a:rPr>
              <a:t> a base original</a:t>
            </a:r>
            <a:r>
              <a:rPr lang="pt-BR" sz="1800">
                <a:solidFill>
                  <a:schemeClr val="dk1"/>
                </a:solidFill>
              </a:rPr>
              <a:t>: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Sempre que a nova base de imagens é pequena não é uma boa ideia aplicar o fine-tuning à CNN, pois isso pode causar problemas de </a:t>
            </a:r>
            <a:r>
              <a:rPr i="1" lang="pt-BR" sz="1800">
                <a:solidFill>
                  <a:schemeClr val="dk1"/>
                </a:solidFill>
              </a:rPr>
              <a:t>overfitting</a:t>
            </a:r>
            <a:r>
              <a:rPr lang="pt-BR" sz="1800">
                <a:solidFill>
                  <a:schemeClr val="dk1"/>
                </a:solidFill>
              </a:rPr>
              <a:t>;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Nesse caso, como a nova base é similar à base original, a melhor opção é remover a </a:t>
            </a:r>
            <a:r>
              <a:rPr b="1" lang="pt-BR" sz="1800">
                <a:solidFill>
                  <a:schemeClr val="dk1"/>
                </a:solidFill>
              </a:rPr>
              <a:t>última camada</a:t>
            </a:r>
            <a:r>
              <a:rPr lang="pt-BR" sz="1800">
                <a:solidFill>
                  <a:schemeClr val="dk1"/>
                </a:solidFill>
              </a:rPr>
              <a:t> da CNN pré-treinada e utilizá-la para </a:t>
            </a:r>
            <a:r>
              <a:rPr b="1" lang="pt-BR" sz="1800">
                <a:solidFill>
                  <a:schemeClr val="dk1"/>
                </a:solidFill>
              </a:rPr>
              <a:t>extrair as características</a:t>
            </a:r>
            <a:r>
              <a:rPr lang="pt-BR" sz="1800">
                <a:solidFill>
                  <a:schemeClr val="dk1"/>
                </a:solidFill>
              </a:rPr>
              <a:t> da nova base e treinar um outro classificador linear.</a:t>
            </a: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Nova base de imagens é </a:t>
            </a:r>
            <a:r>
              <a:rPr b="1" lang="pt-BR" sz="1800">
                <a:solidFill>
                  <a:schemeClr val="dk1"/>
                </a:solidFill>
              </a:rPr>
              <a:t>pequena</a:t>
            </a:r>
            <a:r>
              <a:rPr lang="pt-BR" sz="1800">
                <a:solidFill>
                  <a:schemeClr val="dk1"/>
                </a:solidFill>
              </a:rPr>
              <a:t> e </a:t>
            </a:r>
            <a:r>
              <a:rPr b="1" lang="pt-BR" sz="1800">
                <a:solidFill>
                  <a:schemeClr val="dk1"/>
                </a:solidFill>
              </a:rPr>
              <a:t>muito diferente</a:t>
            </a:r>
            <a:r>
              <a:rPr lang="pt-BR" sz="1800">
                <a:solidFill>
                  <a:schemeClr val="dk1"/>
                </a:solidFill>
              </a:rPr>
              <a:t> da base original:</a:t>
            </a:r>
          </a:p>
          <a:p>
            <a:pPr indent="-342900" lvl="1" marL="91440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Como as bases são muito diferentes, a melhor opção é utilizar apenas as primeiras camadas da rede para a extração das características, pois as últimas camadas possuem informações específicas da base original.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type="title"/>
          </p:nvPr>
        </p:nvSpPr>
        <p:spPr>
          <a:xfrm>
            <a:off x="83100" y="37825"/>
            <a:ext cx="8937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200"/>
              <a:t>Como Escolher a Melhor Técnica de Transferência de Aprendizado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566" name="Shape 566"/>
          <p:cNvSpPr txBox="1"/>
          <p:nvPr/>
        </p:nvSpPr>
        <p:spPr>
          <a:xfrm>
            <a:off x="69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Nova base de imagens é </a:t>
            </a:r>
            <a:r>
              <a:rPr b="1" lang="pt-BR" sz="1800">
                <a:solidFill>
                  <a:schemeClr val="dk1"/>
                </a:solidFill>
              </a:rPr>
              <a:t>grande</a:t>
            </a:r>
            <a:r>
              <a:rPr lang="pt-BR" sz="1800">
                <a:solidFill>
                  <a:schemeClr val="dk1"/>
                </a:solidFill>
              </a:rPr>
              <a:t> e </a:t>
            </a:r>
            <a:r>
              <a:rPr b="1" lang="pt-BR" sz="1800">
                <a:solidFill>
                  <a:schemeClr val="dk1"/>
                </a:solidFill>
              </a:rPr>
              <a:t>similar</a:t>
            </a:r>
            <a:r>
              <a:rPr lang="pt-BR" sz="1800">
                <a:solidFill>
                  <a:schemeClr val="dk1"/>
                </a:solidFill>
              </a:rPr>
              <a:t> a base original:</a:t>
            </a:r>
          </a:p>
          <a:p>
            <a:pPr indent="-3429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Como as bases de imagens são similares, é bem provável que a utilização da CNN pré-treinada para a extração de características produza bons resultados. No entanto, como a nova base de imagens é grande, é improvável que ocorram problemas de </a:t>
            </a:r>
            <a:r>
              <a:rPr i="1" lang="pt-BR" sz="1800">
                <a:solidFill>
                  <a:schemeClr val="dk1"/>
                </a:solidFill>
              </a:rPr>
              <a:t>overfitting</a:t>
            </a:r>
            <a:r>
              <a:rPr lang="pt-BR" sz="1800">
                <a:solidFill>
                  <a:schemeClr val="dk1"/>
                </a:solidFill>
              </a:rPr>
              <a:t>, portanto, provavelmente o </a:t>
            </a:r>
            <a:r>
              <a:rPr b="1" i="1" lang="pt-BR" sz="1800">
                <a:solidFill>
                  <a:schemeClr val="dk1"/>
                </a:solidFill>
              </a:rPr>
              <a:t>fine-tuning</a:t>
            </a:r>
            <a:r>
              <a:rPr b="1" lang="pt-BR" sz="1800">
                <a:solidFill>
                  <a:schemeClr val="dk1"/>
                </a:solidFill>
              </a:rPr>
              <a:t> de toda a CNN</a:t>
            </a:r>
            <a:r>
              <a:rPr lang="pt-BR" sz="1800">
                <a:solidFill>
                  <a:schemeClr val="dk1"/>
                </a:solidFill>
              </a:rPr>
              <a:t> produzirá melhores resultados.</a:t>
            </a: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Nova base de imagens é </a:t>
            </a:r>
            <a:r>
              <a:rPr b="1" lang="pt-BR" sz="1800">
                <a:solidFill>
                  <a:schemeClr val="dk1"/>
                </a:solidFill>
              </a:rPr>
              <a:t>grande</a:t>
            </a:r>
            <a:r>
              <a:rPr lang="pt-BR" sz="1800">
                <a:solidFill>
                  <a:schemeClr val="dk1"/>
                </a:solidFill>
              </a:rPr>
              <a:t> e </a:t>
            </a:r>
            <a:r>
              <a:rPr b="1" lang="pt-BR" sz="1800">
                <a:solidFill>
                  <a:schemeClr val="dk1"/>
                </a:solidFill>
              </a:rPr>
              <a:t>muito diferente</a:t>
            </a:r>
            <a:r>
              <a:rPr lang="pt-BR" sz="1800">
                <a:solidFill>
                  <a:schemeClr val="dk1"/>
                </a:solidFill>
              </a:rPr>
              <a:t> da base original:</a:t>
            </a:r>
          </a:p>
          <a:p>
            <a:pPr indent="-342900" lvl="1" marL="91440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N</a:t>
            </a:r>
            <a:r>
              <a:rPr lang="pt-BR" sz="1800">
                <a:solidFill>
                  <a:schemeClr val="dk1"/>
                </a:solidFill>
              </a:rPr>
              <a:t>este caso a melhor opção é o </a:t>
            </a:r>
            <a:r>
              <a:rPr b="1" i="1" lang="pt-BR" sz="1800">
                <a:solidFill>
                  <a:schemeClr val="dk1"/>
                </a:solidFill>
              </a:rPr>
              <a:t>fine-tuning</a:t>
            </a:r>
            <a:r>
              <a:rPr b="1" lang="pt-BR" sz="1800">
                <a:solidFill>
                  <a:schemeClr val="dk1"/>
                </a:solidFill>
              </a:rPr>
              <a:t> de toda a CNN</a:t>
            </a:r>
            <a:r>
              <a:rPr lang="pt-BR" sz="1800">
                <a:solidFill>
                  <a:schemeClr val="dk1"/>
                </a:solidFill>
              </a:rPr>
              <a:t>. Embora as bases de imagens sejam bem diferentes, é bem provável que o </a:t>
            </a:r>
            <a:r>
              <a:rPr i="1" lang="pt-BR" sz="1800">
                <a:solidFill>
                  <a:schemeClr val="dk1"/>
                </a:solidFill>
              </a:rPr>
              <a:t>fine-tuning</a:t>
            </a:r>
            <a:r>
              <a:rPr lang="pt-BR" sz="1800">
                <a:solidFill>
                  <a:schemeClr val="dk1"/>
                </a:solidFill>
              </a:rPr>
              <a:t> da CNN reduza bastante o tempo de treinamento em comparação com a inicialização aleatória dos pesos</a:t>
            </a:r>
            <a:r>
              <a:rPr lang="pt-BR" sz="1800">
                <a:solidFill>
                  <a:schemeClr val="dk1"/>
                </a:solidFill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648000" y="1828200"/>
            <a:ext cx="7848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5800"/>
              <a:t>CNN com </a:t>
            </a:r>
            <a:r>
              <a:rPr i="1" lang="pt-BR" sz="5800"/>
              <a:t>TensorFlow</a:t>
            </a:r>
          </a:p>
        </p:txBody>
      </p:sp>
      <p:sp>
        <p:nvSpPr>
          <p:cNvPr id="572" name="Shape 5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83100" y="37825"/>
            <a:ext cx="8937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200"/>
              <a:t>CNN com </a:t>
            </a:r>
            <a:r>
              <a:rPr i="1" lang="pt-BR" sz="2200"/>
              <a:t>TensorFlow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579" name="Shape 579"/>
          <p:cNvSpPr txBox="1"/>
          <p:nvPr/>
        </p:nvSpPr>
        <p:spPr>
          <a:xfrm>
            <a:off x="6900" y="769450"/>
            <a:ext cx="89379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O </a:t>
            </a:r>
            <a:r>
              <a:rPr i="1" lang="pt-BR" sz="1800">
                <a:solidFill>
                  <a:schemeClr val="dk1"/>
                </a:solidFill>
              </a:rPr>
              <a:t>TensorFlow</a:t>
            </a:r>
            <a:r>
              <a:rPr lang="pt-BR" sz="1800">
                <a:solidFill>
                  <a:schemeClr val="dk1"/>
                </a:solidFill>
              </a:rPr>
              <a:t> é uma biblioteca de código aberto para computação numérica e aprendizado de máquina; 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Ela foi disponibilizada pelo </a:t>
            </a:r>
            <a:r>
              <a:rPr i="1" lang="pt-BR" sz="1800">
                <a:solidFill>
                  <a:schemeClr val="dk1"/>
                </a:solidFill>
              </a:rPr>
              <a:t>Google Brain Team</a:t>
            </a:r>
            <a:r>
              <a:rPr lang="pt-BR" sz="1800">
                <a:solidFill>
                  <a:schemeClr val="dk1"/>
                </a:solidFill>
              </a:rPr>
              <a:t> em novembro de 2015 e atualmente já é uma das bibliotecas mais utilizadas para </a:t>
            </a:r>
            <a:r>
              <a:rPr i="1" lang="pt-BR" sz="1800">
                <a:solidFill>
                  <a:schemeClr val="dk1"/>
                </a:solidFill>
              </a:rPr>
              <a:t>deep learning</a:t>
            </a:r>
            <a:r>
              <a:rPr lang="pt-BR" sz="1800">
                <a:solidFill>
                  <a:schemeClr val="dk1"/>
                </a:solidFill>
              </a:rPr>
              <a:t>;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O processo de instalação e integração com o </a:t>
            </a:r>
            <a:r>
              <a:rPr i="1" lang="pt-BR" sz="1800">
                <a:solidFill>
                  <a:schemeClr val="dk1"/>
                </a:solidFill>
              </a:rPr>
              <a:t>Python</a:t>
            </a:r>
            <a:r>
              <a:rPr lang="pt-BR" sz="1800">
                <a:solidFill>
                  <a:schemeClr val="dk1"/>
                </a:solidFill>
              </a:rPr>
              <a:t> é bem simples e todos esses passos são explicados no site oficial do </a:t>
            </a:r>
            <a:r>
              <a:rPr i="1" lang="pt-BR" sz="1800">
                <a:solidFill>
                  <a:schemeClr val="dk1"/>
                </a:solidFill>
              </a:rPr>
              <a:t>TensorFlow</a:t>
            </a:r>
            <a:r>
              <a:rPr lang="pt-BR" sz="1800">
                <a:solidFill>
                  <a:schemeClr val="dk1"/>
                </a:solidFill>
              </a:rPr>
              <a:t>: https://www.tensorflow.org.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Motivação (Aplicações)</a:t>
            </a:r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110" name="Shape 110"/>
          <p:cNvSpPr txBox="1"/>
          <p:nvPr/>
        </p:nvSpPr>
        <p:spPr>
          <a:xfrm>
            <a:off x="219600" y="922525"/>
            <a:ext cx="84723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1800"/>
              <a:t>Aplicações em Processamento de Linguagem Natural: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50961" l="0" r="0" t="0"/>
          <a:stretch/>
        </p:blipFill>
        <p:spPr>
          <a:xfrm>
            <a:off x="482000" y="1678874"/>
            <a:ext cx="7609451" cy="191343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228600" y="3508200"/>
            <a:ext cx="84723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/>
              <a:t>Existem sistemas que decidem se um poster no Amazon é positivo ou negativo com acurácia de 96%, e prediz o número atual de estrelas com acurácia de 73%.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Motivação (Aplicações)</a:t>
            </a:r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sp>
        <p:nvSpPr>
          <p:cNvPr id="119" name="Shape 119"/>
          <p:cNvSpPr txBox="1"/>
          <p:nvPr/>
        </p:nvSpPr>
        <p:spPr>
          <a:xfrm>
            <a:off x="219600" y="922525"/>
            <a:ext cx="84723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pt-BR" sz="1800"/>
              <a:t>Recomendação de Músicas (Spotify)</a:t>
            </a:r>
            <a:r>
              <a:rPr lang="pt-BR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30647" l="0" r="0" t="0"/>
          <a:stretch/>
        </p:blipFill>
        <p:spPr>
          <a:xfrm>
            <a:off x="1295400" y="1733575"/>
            <a:ext cx="6162348" cy="25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1093425" y="2007950"/>
            <a:ext cx="7302900" cy="123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5000"/>
              <a:t>O que é uma Imagem?</a:t>
            </a: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83100" y="37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Matriz de Pixels</a:t>
            </a: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6999" l="7961" r="0" t="3257"/>
          <a:stretch/>
        </p:blipFill>
        <p:spPr>
          <a:xfrm>
            <a:off x="41200" y="881125"/>
            <a:ext cx="6201124" cy="4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6210375" y="914100"/>
            <a:ext cx="2903400" cy="3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Uma imagem digital MxN é representada por uma matriz MxN de números inteiros;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pt-BR" sz="1800"/>
              <a:t>Por exemplo, uma imagem com resolução 800x600 possui 800 pixels em cada linha e 600 em cada coluna.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